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Bold Italics" panose="020B0604020202020204" charset="0"/>
      <p:regular r:id="rId16"/>
    </p:embeddedFont>
    <p:embeddedFont>
      <p:font typeface="DM Sans" pitchFamily="2" charset="0"/>
      <p:regular r:id="rId17"/>
      <p:bold r:id="rId18"/>
      <p:italic r:id="rId19"/>
      <p:boldItalic r:id="rId20"/>
    </p:embeddedFont>
    <p:embeddedFont>
      <p:font typeface="DM Sans Italics" panose="020B0604020202020204" charset="0"/>
      <p:regular r:id="rId21"/>
    </p:embeddedFont>
    <p:embeddedFont>
      <p:font typeface="Now" panose="020B0604020202020204" charset="0"/>
      <p:regular r:id="rId22"/>
    </p:embeddedFont>
    <p:embeddedFont>
      <p:font typeface="Now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7" name="Group 7"/>
          <p:cNvGrpSpPr>
            <a:grpSpLocks noChangeAspect="1"/>
          </p:cNvGrpSpPr>
          <p:nvPr/>
        </p:nvGrpSpPr>
        <p:grpSpPr>
          <a:xfrm>
            <a:off x="11800240" y="3134465"/>
            <a:ext cx="4018070" cy="4018070"/>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lin ang="2100000"/>
            </a:gradFill>
          </p:spPr>
          <p:txBody>
            <a:bodyPr/>
            <a:lstStyle/>
            <a:p>
              <a:endParaRPr lang="en-IN"/>
            </a:p>
          </p:txBody>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txBody>
            <a:bodyPr/>
            <a:lstStyle/>
            <a:p>
              <a:endParaRPr lang="en-IN"/>
            </a:p>
          </p:txBody>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r="223"/>
              </a:stretch>
            </a:blipFill>
          </p:spPr>
          <p:txBody>
            <a:bodyPr/>
            <a:lstStyle/>
            <a:p>
              <a:endParaRPr lang="en-IN"/>
            </a:p>
          </p:txBody>
        </p:sp>
      </p:grpSp>
      <p:sp>
        <p:nvSpPr>
          <p:cNvPr id="11" name="Freeform 11"/>
          <p:cNvSpPr/>
          <p:nvPr/>
        </p:nvSpPr>
        <p:spPr>
          <a:xfrm>
            <a:off x="1674634" y="1969764"/>
            <a:ext cx="1173233" cy="1164700"/>
          </a:xfrm>
          <a:custGeom>
            <a:avLst/>
            <a:gdLst/>
            <a:ahLst/>
            <a:cxnLst/>
            <a:rect l="l" t="t" r="r" b="b"/>
            <a:pathLst>
              <a:path w="1173233" h="1164700">
                <a:moveTo>
                  <a:pt x="0" y="0"/>
                </a:moveTo>
                <a:lnTo>
                  <a:pt x="1173233" y="0"/>
                </a:lnTo>
                <a:lnTo>
                  <a:pt x="1173233" y="1164701"/>
                </a:lnTo>
                <a:lnTo>
                  <a:pt x="0" y="116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TextBox 12"/>
          <p:cNvSpPr txBox="1"/>
          <p:nvPr/>
        </p:nvSpPr>
        <p:spPr>
          <a:xfrm>
            <a:off x="1999733" y="3693503"/>
            <a:ext cx="8547187" cy="2245141"/>
          </a:xfrm>
          <a:prstGeom prst="rect">
            <a:avLst/>
          </a:prstGeom>
        </p:spPr>
        <p:txBody>
          <a:bodyPr lIns="0" tIns="0" rIns="0" bIns="0" rtlCol="0" anchor="t">
            <a:spAutoFit/>
          </a:bodyPr>
          <a:lstStyle/>
          <a:p>
            <a:pPr>
              <a:lnSpc>
                <a:spcPts val="18231"/>
              </a:lnSpc>
            </a:pPr>
            <a:r>
              <a:rPr lang="en-US" sz="13307">
                <a:solidFill>
                  <a:srgbClr val="B100E8"/>
                </a:solidFill>
                <a:latin typeface="Now Bold"/>
              </a:rPr>
              <a:t>PROJECT</a:t>
            </a:r>
          </a:p>
        </p:txBody>
      </p:sp>
      <p:sp>
        <p:nvSpPr>
          <p:cNvPr id="13" name="TextBox 13"/>
          <p:cNvSpPr txBox="1"/>
          <p:nvPr/>
        </p:nvSpPr>
        <p:spPr>
          <a:xfrm>
            <a:off x="3050460" y="2101234"/>
            <a:ext cx="8547187" cy="1536428"/>
          </a:xfrm>
          <a:prstGeom prst="rect">
            <a:avLst/>
          </a:prstGeom>
        </p:spPr>
        <p:txBody>
          <a:bodyPr lIns="0" tIns="0" rIns="0" bIns="0" rtlCol="0" anchor="t">
            <a:spAutoFit/>
          </a:bodyPr>
          <a:lstStyle/>
          <a:p>
            <a:pPr>
              <a:lnSpc>
                <a:spcPts val="6197"/>
              </a:lnSpc>
            </a:pPr>
            <a:r>
              <a:rPr lang="en-US" sz="4458">
                <a:solidFill>
                  <a:srgbClr val="FFFFFF"/>
                </a:solidFill>
                <a:latin typeface="Now Bold"/>
              </a:rPr>
              <a:t>MUSIC RECOMMENDATION  SYSTEM</a:t>
            </a:r>
          </a:p>
        </p:txBody>
      </p:sp>
      <p:sp>
        <p:nvSpPr>
          <p:cNvPr id="14" name="TextBox 14"/>
          <p:cNvSpPr txBox="1"/>
          <p:nvPr/>
        </p:nvSpPr>
        <p:spPr>
          <a:xfrm>
            <a:off x="1800178" y="5938644"/>
            <a:ext cx="7610529" cy="4084959"/>
          </a:xfrm>
          <a:prstGeom prst="rect">
            <a:avLst/>
          </a:prstGeom>
        </p:spPr>
        <p:txBody>
          <a:bodyPr lIns="0" tIns="0" rIns="0" bIns="0" rtlCol="0" anchor="t">
            <a:spAutoFit/>
          </a:bodyPr>
          <a:lstStyle/>
          <a:p>
            <a:pPr>
              <a:lnSpc>
                <a:spcPts val="3483"/>
              </a:lnSpc>
            </a:pPr>
            <a:r>
              <a:rPr lang="en-US" sz="2832" u="sng">
                <a:solidFill>
                  <a:srgbClr val="FFFAEB"/>
                </a:solidFill>
                <a:latin typeface="DM Sans Italics"/>
              </a:rPr>
              <a:t>Presented by: </a:t>
            </a:r>
          </a:p>
          <a:p>
            <a:pPr>
              <a:lnSpc>
                <a:spcPts val="4713"/>
              </a:lnSpc>
            </a:pPr>
            <a:r>
              <a:rPr lang="en-US" sz="3832" u="sng">
                <a:solidFill>
                  <a:srgbClr val="FFFAEB"/>
                </a:solidFill>
                <a:latin typeface="DM Sans Italics"/>
              </a:rPr>
              <a:t> Melody Minds</a:t>
            </a:r>
          </a:p>
          <a:p>
            <a:pPr>
              <a:lnSpc>
                <a:spcPts val="3483"/>
              </a:lnSpc>
            </a:pPr>
            <a:endParaRPr lang="en-US" sz="3832" u="sng">
              <a:solidFill>
                <a:srgbClr val="FFFAEB"/>
              </a:solidFill>
              <a:latin typeface="DM Sans Italics"/>
            </a:endParaRPr>
          </a:p>
          <a:p>
            <a:pPr>
              <a:lnSpc>
                <a:spcPts val="3483"/>
              </a:lnSpc>
            </a:pPr>
            <a:endParaRPr lang="en-US" sz="3832" u="sng">
              <a:solidFill>
                <a:srgbClr val="FFFAEB"/>
              </a:solidFill>
              <a:latin typeface="DM Sans Italics"/>
            </a:endParaRPr>
          </a:p>
          <a:p>
            <a:pPr marL="611511" lvl="1" indent="-305756">
              <a:lnSpc>
                <a:spcPts val="3483"/>
              </a:lnSpc>
              <a:buFont typeface="Arial"/>
              <a:buChar char="•"/>
            </a:pPr>
            <a:r>
              <a:rPr lang="en-US" sz="2832">
                <a:solidFill>
                  <a:srgbClr val="FFFAEB"/>
                </a:solidFill>
                <a:latin typeface="DM Sans Italics"/>
              </a:rPr>
              <a:t>Ankit Raj  - E22CSEU0331</a:t>
            </a:r>
          </a:p>
          <a:p>
            <a:pPr marL="611511" lvl="1" indent="-305756">
              <a:lnSpc>
                <a:spcPts val="3483"/>
              </a:lnSpc>
              <a:buFont typeface="Arial"/>
              <a:buChar char="•"/>
            </a:pPr>
            <a:r>
              <a:rPr lang="en-US" sz="2832">
                <a:solidFill>
                  <a:srgbClr val="FFFAEB"/>
                </a:solidFill>
                <a:latin typeface="DM Sans Italics"/>
              </a:rPr>
              <a:t>Ishang Kansal - E22CSEU320</a:t>
            </a:r>
          </a:p>
          <a:p>
            <a:pPr marL="611511" lvl="1" indent="-305756">
              <a:lnSpc>
                <a:spcPts val="3483"/>
              </a:lnSpc>
              <a:buFont typeface="Arial"/>
              <a:buChar char="•"/>
            </a:pPr>
            <a:r>
              <a:rPr lang="en-US" sz="2832">
                <a:solidFill>
                  <a:srgbClr val="FFFAEB"/>
                </a:solidFill>
                <a:latin typeface="DM Sans Italics"/>
              </a:rPr>
              <a:t>Nikhil - E22CSEU0326</a:t>
            </a:r>
          </a:p>
          <a:p>
            <a:pPr marL="611511" lvl="1" indent="-305756">
              <a:lnSpc>
                <a:spcPts val="3483"/>
              </a:lnSpc>
              <a:buFont typeface="Arial"/>
              <a:buChar char="•"/>
            </a:pPr>
            <a:r>
              <a:rPr lang="en-US" sz="2832">
                <a:solidFill>
                  <a:srgbClr val="FFFAEB"/>
                </a:solidFill>
                <a:latin typeface="DM Sans Italics"/>
              </a:rPr>
              <a:t>AryanMukund Singh - E22CSEU0321</a:t>
            </a:r>
          </a:p>
          <a:p>
            <a:pPr marL="0" lvl="0" indent="0" algn="l">
              <a:lnSpc>
                <a:spcPts val="3483"/>
              </a:lnSpc>
              <a:spcBef>
                <a:spcPct val="0"/>
              </a:spcBef>
            </a:pPr>
            <a:endParaRPr lang="en-US" sz="2832">
              <a:solidFill>
                <a:srgbClr val="FFFAEB"/>
              </a:solidFill>
              <a:latin typeface="DM Sans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6" name="TextBox 6"/>
          <p:cNvSpPr txBox="1"/>
          <p:nvPr/>
        </p:nvSpPr>
        <p:spPr>
          <a:xfrm>
            <a:off x="2975031" y="4384564"/>
            <a:ext cx="11370537" cy="1374998"/>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5" name="TextBox 5"/>
          <p:cNvSpPr txBox="1"/>
          <p:nvPr/>
        </p:nvSpPr>
        <p:spPr>
          <a:xfrm>
            <a:off x="6812716" y="141337"/>
            <a:ext cx="5189556" cy="887363"/>
          </a:xfrm>
          <a:prstGeom prst="rect">
            <a:avLst/>
          </a:prstGeom>
        </p:spPr>
        <p:txBody>
          <a:bodyPr lIns="0" tIns="0" rIns="0" bIns="0" rtlCol="0" anchor="t">
            <a:spAutoFit/>
          </a:bodyPr>
          <a:lstStyle/>
          <a:p>
            <a:pPr>
              <a:lnSpc>
                <a:spcPts val="7173"/>
              </a:lnSpc>
            </a:pPr>
            <a:r>
              <a:rPr lang="en-US" sz="5160">
                <a:solidFill>
                  <a:srgbClr val="048AFF"/>
                </a:solidFill>
                <a:latin typeface="Now Bold"/>
              </a:rPr>
              <a:t>Abstract </a:t>
            </a:r>
          </a:p>
        </p:txBody>
      </p:sp>
      <p:sp>
        <p:nvSpPr>
          <p:cNvPr id="8" name="TextBox 8"/>
          <p:cNvSpPr txBox="1"/>
          <p:nvPr/>
        </p:nvSpPr>
        <p:spPr>
          <a:xfrm>
            <a:off x="0" y="1839051"/>
            <a:ext cx="18288000" cy="6517565"/>
          </a:xfrm>
          <a:prstGeom prst="rect">
            <a:avLst/>
          </a:prstGeom>
        </p:spPr>
        <p:txBody>
          <a:bodyPr lIns="0" tIns="0" rIns="0" bIns="0" rtlCol="0" anchor="t">
            <a:spAutoFit/>
          </a:bodyPr>
          <a:lstStyle/>
          <a:p>
            <a:pPr marL="574515" lvl="1" indent="-287257">
              <a:lnSpc>
                <a:spcPts val="3698"/>
              </a:lnSpc>
              <a:buFont typeface="Arial"/>
              <a:buChar char="•"/>
            </a:pPr>
            <a:r>
              <a:rPr lang="en-US" sz="2661" dirty="0">
                <a:solidFill>
                  <a:srgbClr val="FFFFFF"/>
                </a:solidFill>
                <a:latin typeface="Now"/>
              </a:rPr>
              <a:t>Song recommendation systems are like your music companion, suggesting songs tailored to your tastes, much like a knowledgeable friend.</a:t>
            </a:r>
          </a:p>
          <a:p>
            <a:pPr>
              <a:lnSpc>
                <a:spcPts val="3698"/>
              </a:lnSpc>
            </a:pPr>
            <a:endParaRPr lang="en-US" sz="2661" dirty="0">
              <a:solidFill>
                <a:srgbClr val="FFFFFF"/>
              </a:solidFill>
              <a:latin typeface="Now"/>
            </a:endParaRPr>
          </a:p>
          <a:p>
            <a:pPr marL="574515" lvl="1" indent="-287257">
              <a:lnSpc>
                <a:spcPts val="3698"/>
              </a:lnSpc>
              <a:buFont typeface="Arial"/>
              <a:buChar char="•"/>
            </a:pPr>
            <a:r>
              <a:rPr lang="en-US" sz="2661" dirty="0">
                <a:solidFill>
                  <a:srgbClr val="FFFFFF"/>
                </a:solidFill>
                <a:latin typeface="Now"/>
              </a:rPr>
              <a:t>These systems use advanced tech to understand your music preferences by checking what you've listened to and predicting what you might want to hear next.</a:t>
            </a:r>
          </a:p>
          <a:p>
            <a:pPr>
              <a:lnSpc>
                <a:spcPts val="3698"/>
              </a:lnSpc>
            </a:pPr>
            <a:endParaRPr lang="en-US" sz="2661" dirty="0">
              <a:solidFill>
                <a:srgbClr val="FFFFFF"/>
              </a:solidFill>
              <a:latin typeface="Now"/>
            </a:endParaRPr>
          </a:p>
          <a:p>
            <a:pPr marL="574515" lvl="1" indent="-287257">
              <a:lnSpc>
                <a:spcPts val="3698"/>
              </a:lnSpc>
              <a:buFont typeface="Arial"/>
              <a:buChar char="•"/>
            </a:pPr>
            <a:r>
              <a:rPr lang="en-US" sz="2661" dirty="0">
                <a:solidFill>
                  <a:srgbClr val="FFFFFF"/>
                </a:solidFill>
                <a:latin typeface="Now"/>
              </a:rPr>
              <a:t>They work by collecting your music data and using patterns and numbers to figure out what you'd like, making the experience more personal.</a:t>
            </a:r>
          </a:p>
          <a:p>
            <a:pPr>
              <a:lnSpc>
                <a:spcPts val="3698"/>
              </a:lnSpc>
            </a:pPr>
            <a:endParaRPr lang="en-US" sz="2661" dirty="0">
              <a:solidFill>
                <a:srgbClr val="FFFFFF"/>
              </a:solidFill>
              <a:latin typeface="Now"/>
            </a:endParaRPr>
          </a:p>
          <a:p>
            <a:pPr marL="574515" lvl="1" indent="-287257">
              <a:lnSpc>
                <a:spcPts val="3698"/>
              </a:lnSpc>
              <a:buFont typeface="Arial"/>
              <a:buChar char="•"/>
            </a:pPr>
            <a:r>
              <a:rPr lang="en-US" sz="2661" dirty="0">
                <a:solidFill>
                  <a:srgbClr val="FFFFFF"/>
                </a:solidFill>
                <a:latin typeface="Now"/>
              </a:rPr>
              <a:t>Apart from music apps, they're used in radios and custom playlists, making your music journey more special.</a:t>
            </a:r>
          </a:p>
          <a:p>
            <a:pPr>
              <a:lnSpc>
                <a:spcPts val="3698"/>
              </a:lnSpc>
            </a:pPr>
            <a:endParaRPr lang="en-US" sz="2661" dirty="0">
              <a:solidFill>
                <a:srgbClr val="FFFFFF"/>
              </a:solidFill>
              <a:latin typeface="Now"/>
            </a:endParaRPr>
          </a:p>
          <a:p>
            <a:pPr marL="574515" lvl="1" indent="-287257">
              <a:lnSpc>
                <a:spcPts val="3698"/>
              </a:lnSpc>
              <a:buFont typeface="Arial"/>
              <a:buChar char="•"/>
            </a:pPr>
            <a:r>
              <a:rPr lang="en-US" sz="2661" dirty="0">
                <a:solidFill>
                  <a:srgbClr val="FFFFFF"/>
                </a:solidFill>
                <a:latin typeface="Now"/>
              </a:rPr>
              <a:t>The best part is they keep getting better, continuously learning to refine their suggestions and offering even more awesome song recommendations based on your preferences.</a:t>
            </a:r>
          </a:p>
          <a:p>
            <a:pPr>
              <a:lnSpc>
                <a:spcPts val="3698"/>
              </a:lnSpc>
            </a:pPr>
            <a:endParaRPr lang="en-US" sz="2661" dirty="0">
              <a:solidFill>
                <a:srgbClr val="FFFFFF"/>
              </a:solidFill>
              <a:latin typeface="N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773201" y="2837805"/>
            <a:ext cx="1039882" cy="103988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a:off x="1028700" y="3021073"/>
            <a:ext cx="528883" cy="673346"/>
          </a:xfrm>
          <a:custGeom>
            <a:avLst/>
            <a:gdLst/>
            <a:ahLst/>
            <a:cxnLst/>
            <a:rect l="l" t="t" r="r" b="b"/>
            <a:pathLst>
              <a:path w="528883" h="673346">
                <a:moveTo>
                  <a:pt x="0" y="0"/>
                </a:moveTo>
                <a:lnTo>
                  <a:pt x="528883" y="0"/>
                </a:lnTo>
                <a:lnTo>
                  <a:pt x="528883" y="673346"/>
                </a:lnTo>
                <a:lnTo>
                  <a:pt x="0" y="673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7" name="Group 7"/>
          <p:cNvGrpSpPr/>
          <p:nvPr/>
        </p:nvGrpSpPr>
        <p:grpSpPr>
          <a:xfrm>
            <a:off x="836119" y="6498547"/>
            <a:ext cx="1039882" cy="10398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0" name="Freeform 10"/>
          <p:cNvSpPr/>
          <p:nvPr/>
        </p:nvSpPr>
        <p:spPr>
          <a:xfrm>
            <a:off x="980687" y="6652670"/>
            <a:ext cx="750746" cy="731636"/>
          </a:xfrm>
          <a:custGeom>
            <a:avLst/>
            <a:gdLst/>
            <a:ahLst/>
            <a:cxnLst/>
            <a:rect l="l" t="t" r="r" b="b"/>
            <a:pathLst>
              <a:path w="750746" h="731636">
                <a:moveTo>
                  <a:pt x="0" y="0"/>
                </a:moveTo>
                <a:lnTo>
                  <a:pt x="750745" y="0"/>
                </a:lnTo>
                <a:lnTo>
                  <a:pt x="750745" y="731636"/>
                </a:lnTo>
                <a:lnTo>
                  <a:pt x="0" y="731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4422595" y="319158"/>
            <a:ext cx="8617293" cy="825209"/>
          </a:xfrm>
          <a:prstGeom prst="rect">
            <a:avLst/>
          </a:prstGeom>
        </p:spPr>
        <p:txBody>
          <a:bodyPr lIns="0" tIns="0" rIns="0" bIns="0" rtlCol="0" anchor="t">
            <a:spAutoFit/>
          </a:bodyPr>
          <a:lstStyle/>
          <a:p>
            <a:pPr algn="ctr">
              <a:lnSpc>
                <a:spcPts val="6762"/>
              </a:lnSpc>
            </a:pPr>
            <a:r>
              <a:rPr lang="en-US" sz="4865">
                <a:solidFill>
                  <a:srgbClr val="048AFF"/>
                </a:solidFill>
                <a:latin typeface="Now Bold"/>
              </a:rPr>
              <a:t>Introduction</a:t>
            </a:r>
          </a:p>
        </p:txBody>
      </p:sp>
      <p:sp>
        <p:nvSpPr>
          <p:cNvPr id="12" name="Freeform 12"/>
          <p:cNvSpPr/>
          <p:nvPr/>
        </p:nvSpPr>
        <p:spPr>
          <a:xfrm>
            <a:off x="-441308" y="2525431"/>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9829800" y="-1239531"/>
            <a:ext cx="9580110" cy="9829800"/>
          </a:xfrm>
          <a:custGeom>
            <a:avLst/>
            <a:gdLst/>
            <a:ahLst/>
            <a:cxnLst/>
            <a:rect l="l" t="t" r="r" b="b"/>
            <a:pathLst>
              <a:path w="11445409" h="11445409">
                <a:moveTo>
                  <a:pt x="0" y="0"/>
                </a:moveTo>
                <a:lnTo>
                  <a:pt x="11445410" y="0"/>
                </a:lnTo>
                <a:lnTo>
                  <a:pt x="11445410" y="11445409"/>
                </a:lnTo>
                <a:lnTo>
                  <a:pt x="0" y="114454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TextBox 14"/>
          <p:cNvSpPr txBox="1"/>
          <p:nvPr/>
        </p:nvSpPr>
        <p:spPr>
          <a:xfrm>
            <a:off x="2154690" y="2427896"/>
            <a:ext cx="16133310" cy="2494947"/>
          </a:xfrm>
          <a:prstGeom prst="rect">
            <a:avLst/>
          </a:prstGeom>
        </p:spPr>
        <p:txBody>
          <a:bodyPr lIns="0" tIns="0" rIns="0" bIns="0" rtlCol="0" anchor="t">
            <a:spAutoFit/>
          </a:bodyPr>
          <a:lstStyle/>
          <a:p>
            <a:pPr>
              <a:lnSpc>
                <a:spcPts val="3326"/>
              </a:lnSpc>
            </a:pPr>
            <a:r>
              <a:rPr lang="en-US" sz="2393">
                <a:solidFill>
                  <a:srgbClr val="FFFFFF"/>
                </a:solidFill>
                <a:latin typeface="Now"/>
              </a:rPr>
              <a:t>I</a:t>
            </a:r>
            <a:r>
              <a:rPr lang="en-US" sz="2393" u="sng">
                <a:solidFill>
                  <a:srgbClr val="FFFFFF"/>
                </a:solidFill>
                <a:latin typeface="Now"/>
              </a:rPr>
              <a:t>ntroduction:</a:t>
            </a:r>
          </a:p>
          <a:p>
            <a:pPr marL="516735" lvl="1" indent="-258368">
              <a:lnSpc>
                <a:spcPts val="3326"/>
              </a:lnSpc>
              <a:buFont typeface="Arial"/>
              <a:buChar char="•"/>
            </a:pPr>
            <a:r>
              <a:rPr lang="en-US" sz="2393">
                <a:solidFill>
                  <a:srgbClr val="FFFFFF"/>
                </a:solidFill>
                <a:latin typeface="Now"/>
              </a:rPr>
              <a:t>Amidst a plethora of music selections, pinpointing preferred content presents a substantial challenge.</a:t>
            </a:r>
          </a:p>
          <a:p>
            <a:pPr marL="516735" lvl="1" indent="-258368">
              <a:lnSpc>
                <a:spcPts val="3326"/>
              </a:lnSpc>
              <a:buFont typeface="Arial"/>
              <a:buChar char="•"/>
            </a:pPr>
            <a:r>
              <a:rPr lang="en-US" sz="2393">
                <a:solidFill>
                  <a:srgbClr val="FFFFFF"/>
                </a:solidFill>
                <a:latin typeface="Now"/>
              </a:rPr>
              <a:t>Song recommendation systems embody algorithmic frameworks that systematically assess user preferences, akin to a recommendation agent, streamlining music content discovery aligned with individual tastes.</a:t>
            </a:r>
          </a:p>
          <a:p>
            <a:pPr>
              <a:lnSpc>
                <a:spcPts val="3326"/>
              </a:lnSpc>
              <a:spcBef>
                <a:spcPct val="0"/>
              </a:spcBef>
            </a:pPr>
            <a:endParaRPr lang="en-US" sz="2393">
              <a:solidFill>
                <a:srgbClr val="FFFFFF"/>
              </a:solidFill>
              <a:latin typeface="Now"/>
            </a:endParaRPr>
          </a:p>
        </p:txBody>
      </p:sp>
      <p:sp>
        <p:nvSpPr>
          <p:cNvPr id="15" name="TextBox 15"/>
          <p:cNvSpPr txBox="1"/>
          <p:nvPr/>
        </p:nvSpPr>
        <p:spPr>
          <a:xfrm>
            <a:off x="2154690" y="6351155"/>
            <a:ext cx="16133310" cy="1590337"/>
          </a:xfrm>
          <a:prstGeom prst="rect">
            <a:avLst/>
          </a:prstGeom>
        </p:spPr>
        <p:txBody>
          <a:bodyPr lIns="0" tIns="0" rIns="0" bIns="0" rtlCol="0" anchor="t">
            <a:spAutoFit/>
          </a:bodyPr>
          <a:lstStyle/>
          <a:p>
            <a:pPr algn="just">
              <a:lnSpc>
                <a:spcPts val="3184"/>
              </a:lnSpc>
            </a:pPr>
            <a:r>
              <a:rPr lang="en-US" sz="2588">
                <a:solidFill>
                  <a:srgbClr val="FFFFFF"/>
                </a:solidFill>
                <a:latin typeface="DM Sans Italics"/>
              </a:rPr>
              <a:t>I</a:t>
            </a:r>
            <a:r>
              <a:rPr lang="en-US" sz="2588" u="sng">
                <a:solidFill>
                  <a:srgbClr val="FFFFFF"/>
                </a:solidFill>
                <a:latin typeface="DM Sans Italics"/>
              </a:rPr>
              <a:t>mportance of Music Recommendation:</a:t>
            </a:r>
          </a:p>
          <a:p>
            <a:pPr marL="558913" lvl="1" indent="-279457" algn="just">
              <a:lnSpc>
                <a:spcPts val="3184"/>
              </a:lnSpc>
              <a:buFont typeface="Arial"/>
              <a:buChar char="•"/>
            </a:pPr>
            <a:r>
              <a:rPr lang="en-US" sz="2588">
                <a:solidFill>
                  <a:srgbClr val="FFFFFF"/>
                </a:solidFill>
                <a:latin typeface="DM Sans Italics"/>
              </a:rPr>
              <a:t>These systems not only enhance user engagement within music platforms but also serve as a critical promotional tool for artists, extending their reach to a wider audience.</a:t>
            </a:r>
          </a:p>
          <a:p>
            <a:pPr algn="just">
              <a:lnSpc>
                <a:spcPts val="3184"/>
              </a:lnSpc>
              <a:spcBef>
                <a:spcPct val="0"/>
              </a:spcBef>
            </a:pPr>
            <a:endParaRPr lang="en-US" sz="2588">
              <a:solidFill>
                <a:srgbClr val="FFFFFF"/>
              </a:solidFill>
              <a:latin typeface="DM Sans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773201" y="6244472"/>
            <a:ext cx="1039882" cy="103988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grpSp>
        <p:nvGrpSpPr>
          <p:cNvPr id="7" name="Group 7"/>
          <p:cNvGrpSpPr/>
          <p:nvPr/>
        </p:nvGrpSpPr>
        <p:grpSpPr>
          <a:xfrm>
            <a:off x="773201" y="2837805"/>
            <a:ext cx="1039882" cy="10398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0" name="Freeform 10"/>
          <p:cNvSpPr/>
          <p:nvPr/>
        </p:nvSpPr>
        <p:spPr>
          <a:xfrm>
            <a:off x="983605" y="3021957"/>
            <a:ext cx="619073" cy="671578"/>
          </a:xfrm>
          <a:custGeom>
            <a:avLst/>
            <a:gdLst/>
            <a:ahLst/>
            <a:cxnLst/>
            <a:rect l="l" t="t" r="r" b="b"/>
            <a:pathLst>
              <a:path w="619073" h="671578">
                <a:moveTo>
                  <a:pt x="0" y="0"/>
                </a:moveTo>
                <a:lnTo>
                  <a:pt x="619073" y="0"/>
                </a:lnTo>
                <a:lnTo>
                  <a:pt x="619073" y="671578"/>
                </a:lnTo>
                <a:lnTo>
                  <a:pt x="0" y="671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939511" y="6439716"/>
            <a:ext cx="707260" cy="649393"/>
          </a:xfrm>
          <a:custGeom>
            <a:avLst/>
            <a:gdLst/>
            <a:ahLst/>
            <a:cxnLst/>
            <a:rect l="l" t="t" r="r" b="b"/>
            <a:pathLst>
              <a:path w="707260" h="649393">
                <a:moveTo>
                  <a:pt x="0" y="0"/>
                </a:moveTo>
                <a:lnTo>
                  <a:pt x="707261" y="0"/>
                </a:lnTo>
                <a:lnTo>
                  <a:pt x="707261" y="649394"/>
                </a:lnTo>
                <a:lnTo>
                  <a:pt x="0" y="6493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3" name="TextBox 13"/>
          <p:cNvSpPr txBox="1"/>
          <p:nvPr/>
        </p:nvSpPr>
        <p:spPr>
          <a:xfrm>
            <a:off x="1813082" y="2837805"/>
            <a:ext cx="16474918" cy="1628149"/>
          </a:xfrm>
          <a:prstGeom prst="rect">
            <a:avLst/>
          </a:prstGeom>
        </p:spPr>
        <p:txBody>
          <a:bodyPr lIns="0" tIns="0" rIns="0" bIns="0" rtlCol="0" anchor="t">
            <a:spAutoFit/>
          </a:bodyPr>
          <a:lstStyle/>
          <a:p>
            <a:pPr>
              <a:lnSpc>
                <a:spcPts val="3276"/>
              </a:lnSpc>
            </a:pPr>
            <a:r>
              <a:rPr lang="en-US" sz="2664" u="sng">
                <a:solidFill>
                  <a:srgbClr val="FFFFFF"/>
                </a:solidFill>
                <a:latin typeface="DM Sans Italics"/>
              </a:rPr>
              <a:t>Presentation Overview:</a:t>
            </a:r>
          </a:p>
          <a:p>
            <a:pPr marL="575205" lvl="1" indent="-287602">
              <a:lnSpc>
                <a:spcPts val="3276"/>
              </a:lnSpc>
              <a:buFont typeface="Arial"/>
              <a:buChar char="•"/>
            </a:pPr>
            <a:r>
              <a:rPr lang="en-US" sz="2664">
                <a:solidFill>
                  <a:srgbClr val="FFFFFF"/>
                </a:solidFill>
                <a:latin typeface="DM Sans Italics"/>
              </a:rPr>
              <a:t>This session will scrutinize the intricate operational mechanisms, practical applications, and complex obstacles encountered by these systems.</a:t>
            </a:r>
          </a:p>
          <a:p>
            <a:pPr>
              <a:lnSpc>
                <a:spcPts val="3276"/>
              </a:lnSpc>
              <a:spcBef>
                <a:spcPct val="0"/>
              </a:spcBef>
            </a:pPr>
            <a:endParaRPr lang="en-US" sz="2664">
              <a:solidFill>
                <a:srgbClr val="FFFFFF"/>
              </a:solidFill>
              <a:latin typeface="DM Sans Italics"/>
            </a:endParaRPr>
          </a:p>
        </p:txBody>
      </p:sp>
      <p:sp>
        <p:nvSpPr>
          <p:cNvPr id="14" name="TextBox 14"/>
          <p:cNvSpPr txBox="1"/>
          <p:nvPr/>
        </p:nvSpPr>
        <p:spPr>
          <a:xfrm>
            <a:off x="1813082" y="6328097"/>
            <a:ext cx="16474918" cy="1524134"/>
          </a:xfrm>
          <a:prstGeom prst="rect">
            <a:avLst/>
          </a:prstGeom>
        </p:spPr>
        <p:txBody>
          <a:bodyPr lIns="0" tIns="0" rIns="0" bIns="0" rtlCol="0" anchor="t">
            <a:spAutoFit/>
          </a:bodyPr>
          <a:lstStyle/>
          <a:p>
            <a:pPr>
              <a:lnSpc>
                <a:spcPts val="3031"/>
              </a:lnSpc>
            </a:pPr>
            <a:r>
              <a:rPr lang="en-US" sz="2464" u="sng">
                <a:solidFill>
                  <a:srgbClr val="FFFFFF"/>
                </a:solidFill>
                <a:latin typeface="DM Sans Italics"/>
              </a:rPr>
              <a:t>Audience Engagement:</a:t>
            </a:r>
          </a:p>
          <a:p>
            <a:pPr marL="532147" lvl="1" indent="-266074">
              <a:lnSpc>
                <a:spcPts val="3031"/>
              </a:lnSpc>
              <a:buFont typeface="Arial"/>
              <a:buChar char="•"/>
            </a:pPr>
            <a:r>
              <a:rPr lang="en-US" sz="2464">
                <a:solidFill>
                  <a:srgbClr val="FFFFFF"/>
                </a:solidFill>
                <a:latin typeface="DM Sans Italics"/>
              </a:rPr>
              <a:t>Queries and clarifications are encouraged. By the conclusion, a comprehensive understanding of how these technological advancements shape music consumption and personalization will be attained.</a:t>
            </a:r>
          </a:p>
          <a:p>
            <a:pPr>
              <a:lnSpc>
                <a:spcPts val="3031"/>
              </a:lnSpc>
              <a:spcBef>
                <a:spcPct val="0"/>
              </a:spcBef>
            </a:pPr>
            <a:endParaRPr lang="en-US" sz="2464">
              <a:solidFill>
                <a:srgbClr val="FFFFFF"/>
              </a:solidFill>
              <a:latin typeface="DM Sans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6" name="Freeform 6"/>
          <p:cNvSpPr/>
          <p:nvPr/>
        </p:nvSpPr>
        <p:spPr>
          <a:xfrm>
            <a:off x="11246416" y="906267"/>
            <a:ext cx="4767632" cy="8474466"/>
          </a:xfrm>
          <a:custGeom>
            <a:avLst/>
            <a:gdLst/>
            <a:ahLst/>
            <a:cxnLst/>
            <a:rect l="l" t="t" r="r" b="b"/>
            <a:pathLst>
              <a:path w="4767632" h="8474466">
                <a:moveTo>
                  <a:pt x="0" y="0"/>
                </a:moveTo>
                <a:lnTo>
                  <a:pt x="4767632" y="0"/>
                </a:lnTo>
                <a:lnTo>
                  <a:pt x="4767632" y="8474466"/>
                </a:lnTo>
                <a:lnTo>
                  <a:pt x="0" y="8474466"/>
                </a:lnTo>
                <a:lnTo>
                  <a:pt x="0" y="0"/>
                </a:lnTo>
                <a:close/>
              </a:path>
            </a:pathLst>
          </a:custGeom>
          <a:blipFill>
            <a:blip r:embed="rId3"/>
            <a:stretch>
              <a:fillRect/>
            </a:stretch>
          </a:blipFill>
        </p:spPr>
        <p:txBody>
          <a:bodyPr/>
          <a:lstStyle/>
          <a:p>
            <a:endParaRPr lang="en-IN"/>
          </a:p>
        </p:txBody>
      </p:sp>
      <p:sp>
        <p:nvSpPr>
          <p:cNvPr id="7" name="TextBox 7"/>
          <p:cNvSpPr txBox="1"/>
          <p:nvPr/>
        </p:nvSpPr>
        <p:spPr>
          <a:xfrm>
            <a:off x="3572172" y="935896"/>
            <a:ext cx="8022565" cy="866574"/>
          </a:xfrm>
          <a:prstGeom prst="rect">
            <a:avLst/>
          </a:prstGeom>
        </p:spPr>
        <p:txBody>
          <a:bodyPr lIns="0" tIns="0" rIns="0" bIns="0" rtlCol="0" anchor="t">
            <a:spAutoFit/>
          </a:bodyPr>
          <a:lstStyle/>
          <a:p>
            <a:pPr>
              <a:lnSpc>
                <a:spcPts val="7034"/>
              </a:lnSpc>
            </a:pPr>
            <a:r>
              <a:rPr lang="en-US" sz="5060">
                <a:solidFill>
                  <a:srgbClr val="048AFF"/>
                </a:solidFill>
                <a:latin typeface="Now Bold"/>
              </a:rPr>
              <a:t>Methods</a:t>
            </a:r>
          </a:p>
        </p:txBody>
      </p:sp>
      <p:sp>
        <p:nvSpPr>
          <p:cNvPr id="8" name="TextBox 8"/>
          <p:cNvSpPr txBox="1"/>
          <p:nvPr/>
        </p:nvSpPr>
        <p:spPr>
          <a:xfrm>
            <a:off x="0" y="2535895"/>
            <a:ext cx="9185218" cy="1100915"/>
          </a:xfrm>
          <a:prstGeom prst="rect">
            <a:avLst/>
          </a:prstGeom>
        </p:spPr>
        <p:txBody>
          <a:bodyPr lIns="0" tIns="0" rIns="0" bIns="0" rtlCol="0" anchor="t">
            <a:spAutoFit/>
          </a:bodyPr>
          <a:lstStyle/>
          <a:p>
            <a:pPr algn="ctr">
              <a:lnSpc>
                <a:spcPts val="4361"/>
              </a:lnSpc>
              <a:spcBef>
                <a:spcPct val="0"/>
              </a:spcBef>
            </a:pPr>
            <a:r>
              <a:rPr lang="en-US" sz="3545">
                <a:solidFill>
                  <a:srgbClr val="FFFFFF"/>
                </a:solidFill>
                <a:latin typeface="DM Sans Italics"/>
              </a:rPr>
              <a:t>In This Project we used two types of  Recommendation methods - </a:t>
            </a:r>
          </a:p>
        </p:txBody>
      </p:sp>
      <p:sp>
        <p:nvSpPr>
          <p:cNvPr id="9" name="TextBox 9"/>
          <p:cNvSpPr txBox="1"/>
          <p:nvPr/>
        </p:nvSpPr>
        <p:spPr>
          <a:xfrm>
            <a:off x="239339" y="4370235"/>
            <a:ext cx="7377827" cy="1063196"/>
          </a:xfrm>
          <a:prstGeom prst="rect">
            <a:avLst/>
          </a:prstGeom>
        </p:spPr>
        <p:txBody>
          <a:bodyPr lIns="0" tIns="0" rIns="0" bIns="0" rtlCol="0" anchor="t">
            <a:spAutoFit/>
          </a:bodyPr>
          <a:lstStyle/>
          <a:p>
            <a:pPr marL="743951" lvl="1" indent="-371976" algn="ctr">
              <a:lnSpc>
                <a:spcPts val="4238"/>
              </a:lnSpc>
              <a:buFont typeface="Arial"/>
              <a:buChar char="•"/>
            </a:pPr>
            <a:r>
              <a:rPr lang="en-US" sz="3445">
                <a:solidFill>
                  <a:srgbClr val="FFFFFF"/>
                </a:solidFill>
                <a:latin typeface="DM Sans Italics"/>
              </a:rPr>
              <a:t>Popularity-driven Recommender</a:t>
            </a:r>
          </a:p>
          <a:p>
            <a:pPr algn="ctr">
              <a:lnSpc>
                <a:spcPts val="4238"/>
              </a:lnSpc>
            </a:pPr>
            <a:r>
              <a:rPr lang="en-US" sz="3445">
                <a:solidFill>
                  <a:srgbClr val="FFFFFF"/>
                </a:solidFill>
                <a:latin typeface="DM Sans Italics"/>
              </a:rPr>
              <a:t> Technology</a:t>
            </a:r>
          </a:p>
        </p:txBody>
      </p:sp>
      <p:sp>
        <p:nvSpPr>
          <p:cNvPr id="10" name="TextBox 10"/>
          <p:cNvSpPr txBox="1"/>
          <p:nvPr/>
        </p:nvSpPr>
        <p:spPr>
          <a:xfrm>
            <a:off x="239339" y="6204576"/>
            <a:ext cx="8706541" cy="1100915"/>
          </a:xfrm>
          <a:prstGeom prst="rect">
            <a:avLst/>
          </a:prstGeom>
        </p:spPr>
        <p:txBody>
          <a:bodyPr lIns="0" tIns="0" rIns="0" bIns="0" rtlCol="0" anchor="t">
            <a:spAutoFit/>
          </a:bodyPr>
          <a:lstStyle/>
          <a:p>
            <a:pPr marL="765541" lvl="1" indent="-382770">
              <a:lnSpc>
                <a:spcPts val="4361"/>
              </a:lnSpc>
              <a:buFont typeface="Arial"/>
              <a:buChar char="•"/>
            </a:pPr>
            <a:r>
              <a:rPr lang="en-US" sz="3545">
                <a:solidFill>
                  <a:srgbClr val="FFFFFF"/>
                </a:solidFill>
                <a:latin typeface="DM Sans Italics"/>
              </a:rPr>
              <a:t>Item Recommender System Based on Item Similarity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5" name="Freeform 5"/>
          <p:cNvSpPr/>
          <p:nvPr/>
        </p:nvSpPr>
        <p:spPr>
          <a:xfrm>
            <a:off x="10721195" y="6126969"/>
            <a:ext cx="7428627" cy="4160031"/>
          </a:xfrm>
          <a:custGeom>
            <a:avLst/>
            <a:gdLst/>
            <a:ahLst/>
            <a:cxnLst/>
            <a:rect l="l" t="t" r="r" b="b"/>
            <a:pathLst>
              <a:path w="7428627" h="4160031">
                <a:moveTo>
                  <a:pt x="0" y="0"/>
                </a:moveTo>
                <a:lnTo>
                  <a:pt x="7428627" y="0"/>
                </a:lnTo>
                <a:lnTo>
                  <a:pt x="7428627" y="4160031"/>
                </a:lnTo>
                <a:lnTo>
                  <a:pt x="0" y="4160031"/>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85771" y="1337686"/>
            <a:ext cx="7130681" cy="1753429"/>
          </a:xfrm>
          <a:prstGeom prst="rect">
            <a:avLst/>
          </a:prstGeom>
        </p:spPr>
        <p:txBody>
          <a:bodyPr lIns="0" tIns="0" rIns="0" bIns="0" rtlCol="0" anchor="t">
            <a:spAutoFit/>
          </a:bodyPr>
          <a:lstStyle/>
          <a:p>
            <a:pPr algn="just">
              <a:lnSpc>
                <a:spcPts val="4679"/>
              </a:lnSpc>
            </a:pPr>
            <a:r>
              <a:rPr lang="en-US" sz="3342" u="sng">
                <a:solidFill>
                  <a:srgbClr val="5E17EB"/>
                </a:solidFill>
                <a:latin typeface="Canva Sans Bold Italics"/>
              </a:rPr>
              <a:t>Popularity-driven Recommender</a:t>
            </a:r>
          </a:p>
          <a:p>
            <a:pPr algn="just">
              <a:lnSpc>
                <a:spcPts val="4679"/>
              </a:lnSpc>
            </a:pPr>
            <a:r>
              <a:rPr lang="en-US" sz="3342" u="sng">
                <a:solidFill>
                  <a:srgbClr val="5E17EB"/>
                </a:solidFill>
                <a:latin typeface="Canva Sans Bold Italics"/>
              </a:rPr>
              <a:t> Technology :</a:t>
            </a:r>
          </a:p>
          <a:p>
            <a:pPr algn="just">
              <a:lnSpc>
                <a:spcPts val="4679"/>
              </a:lnSpc>
            </a:pPr>
            <a:endParaRPr lang="en-US" sz="3342" u="sng">
              <a:solidFill>
                <a:srgbClr val="5E17EB"/>
              </a:solidFill>
              <a:latin typeface="Canva Sans Bold Italics"/>
            </a:endParaRPr>
          </a:p>
        </p:txBody>
      </p:sp>
      <p:sp>
        <p:nvSpPr>
          <p:cNvPr id="7" name="TextBox 7"/>
          <p:cNvSpPr txBox="1"/>
          <p:nvPr/>
        </p:nvSpPr>
        <p:spPr>
          <a:xfrm>
            <a:off x="185771" y="3001456"/>
            <a:ext cx="17964051" cy="3019074"/>
          </a:xfrm>
          <a:prstGeom prst="rect">
            <a:avLst/>
          </a:prstGeom>
        </p:spPr>
        <p:txBody>
          <a:bodyPr lIns="0" tIns="0" rIns="0" bIns="0" rtlCol="0" anchor="t">
            <a:spAutoFit/>
          </a:bodyPr>
          <a:lstStyle/>
          <a:p>
            <a:pPr>
              <a:lnSpc>
                <a:spcPts val="3990"/>
              </a:lnSpc>
              <a:spcBef>
                <a:spcPct val="0"/>
              </a:spcBef>
            </a:pPr>
            <a:r>
              <a:rPr lang="en-US" sz="3244">
                <a:solidFill>
                  <a:srgbClr val="FFFFFF"/>
                </a:solidFill>
                <a:latin typeface="DM Sans Italics"/>
              </a:rPr>
              <a:t>Certainly! This method of recommending songs is like making a list of the most well-liked songs by everyone. It looks at how many times each song has been listened to by all users. Then, it makes a top 10 list of the songs that are most popular, meaning they're listened to the most by everyone. When a user asks for recommendations, it gives them this list of the top 10 songs, no matter what that particular user might like. It's like suggesting the most famous or commonly enjoyed songs, without considering what an individual person might prefer.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5" name="Freeform 5"/>
          <p:cNvSpPr/>
          <p:nvPr/>
        </p:nvSpPr>
        <p:spPr>
          <a:xfrm>
            <a:off x="12399480" y="6027994"/>
            <a:ext cx="5216250" cy="3912188"/>
          </a:xfrm>
          <a:custGeom>
            <a:avLst/>
            <a:gdLst/>
            <a:ahLst/>
            <a:cxnLst/>
            <a:rect l="l" t="t" r="r" b="b"/>
            <a:pathLst>
              <a:path w="5216250" h="3912188">
                <a:moveTo>
                  <a:pt x="0" y="0"/>
                </a:moveTo>
                <a:lnTo>
                  <a:pt x="5216250" y="0"/>
                </a:lnTo>
                <a:lnTo>
                  <a:pt x="5216250" y="3912188"/>
                </a:lnTo>
                <a:lnTo>
                  <a:pt x="0" y="3912188"/>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62550" y="209831"/>
            <a:ext cx="10449402" cy="1348554"/>
          </a:xfrm>
          <a:prstGeom prst="rect">
            <a:avLst/>
          </a:prstGeom>
        </p:spPr>
        <p:txBody>
          <a:bodyPr lIns="0" tIns="0" rIns="0" bIns="0" rtlCol="0" anchor="t">
            <a:spAutoFit/>
          </a:bodyPr>
          <a:lstStyle/>
          <a:p>
            <a:pPr>
              <a:lnSpc>
                <a:spcPts val="5470"/>
              </a:lnSpc>
            </a:pPr>
            <a:r>
              <a:rPr lang="en-US" sz="3907" u="sng">
                <a:solidFill>
                  <a:srgbClr val="8C52FF"/>
                </a:solidFill>
                <a:latin typeface="Canva Sans Bold Italics"/>
              </a:rPr>
              <a:t>Item Recommender System Based on Item </a:t>
            </a:r>
          </a:p>
          <a:p>
            <a:pPr>
              <a:lnSpc>
                <a:spcPts val="5470"/>
              </a:lnSpc>
            </a:pPr>
            <a:r>
              <a:rPr lang="en-US" sz="3907" u="sng">
                <a:solidFill>
                  <a:srgbClr val="8C52FF"/>
                </a:solidFill>
                <a:latin typeface="Canva Sans Bold Italics"/>
              </a:rPr>
              <a:t>Similarity :</a:t>
            </a:r>
          </a:p>
        </p:txBody>
      </p:sp>
      <p:sp>
        <p:nvSpPr>
          <p:cNvPr id="7" name="TextBox 7"/>
          <p:cNvSpPr txBox="1"/>
          <p:nvPr/>
        </p:nvSpPr>
        <p:spPr>
          <a:xfrm>
            <a:off x="138178" y="1972816"/>
            <a:ext cx="18011644" cy="3730196"/>
          </a:xfrm>
          <a:prstGeom prst="rect">
            <a:avLst/>
          </a:prstGeom>
        </p:spPr>
        <p:txBody>
          <a:bodyPr lIns="0" tIns="0" rIns="0" bIns="0" rtlCol="0" anchor="t">
            <a:spAutoFit/>
          </a:bodyPr>
          <a:lstStyle/>
          <a:p>
            <a:pPr algn="ctr">
              <a:lnSpc>
                <a:spcPts val="4238"/>
              </a:lnSpc>
              <a:spcBef>
                <a:spcPct val="0"/>
              </a:spcBef>
            </a:pPr>
            <a:r>
              <a:rPr lang="en-US" sz="3445">
                <a:solidFill>
                  <a:srgbClr val="FFFFFF"/>
                </a:solidFill>
                <a:latin typeface="DM Sans Italics"/>
              </a:rPr>
              <a:t>This system recommends songs by comparing how often different songs are listened to together. It creates a kind of map showing which songs tend to be enjoyed by the same people. When a user asks for suggestions, it looks at the songs they already like and finds similar ones based on this "map." It gives the user a list of the top ten songs that are most like the ones they already enjoy. If it can't find similar songs, it says it can't make recommendations by returning -1. There's also a function that helps find similar songs to a given list of songs using this method.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5" name="TextBox 5"/>
          <p:cNvSpPr txBox="1"/>
          <p:nvPr/>
        </p:nvSpPr>
        <p:spPr>
          <a:xfrm>
            <a:off x="4986712" y="1476123"/>
            <a:ext cx="5339762" cy="1127859"/>
          </a:xfrm>
          <a:prstGeom prst="rect">
            <a:avLst/>
          </a:prstGeom>
        </p:spPr>
        <p:txBody>
          <a:bodyPr lIns="0" tIns="0" rIns="0" bIns="0" rtlCol="0" anchor="t">
            <a:spAutoFit/>
          </a:bodyPr>
          <a:lstStyle/>
          <a:p>
            <a:pPr marL="0" lvl="0" indent="0">
              <a:lnSpc>
                <a:spcPts val="9119"/>
              </a:lnSpc>
              <a:spcBef>
                <a:spcPct val="0"/>
              </a:spcBef>
            </a:pPr>
            <a:r>
              <a:rPr lang="en-US" sz="6560">
                <a:solidFill>
                  <a:srgbClr val="048AFF"/>
                </a:solidFill>
                <a:latin typeface="Now Bold"/>
              </a:rPr>
              <a:t>RESULT</a:t>
            </a:r>
          </a:p>
        </p:txBody>
      </p:sp>
      <p:sp>
        <p:nvSpPr>
          <p:cNvPr id="7" name="TextBox 7"/>
          <p:cNvSpPr txBox="1"/>
          <p:nvPr/>
        </p:nvSpPr>
        <p:spPr>
          <a:xfrm>
            <a:off x="325099" y="3237623"/>
            <a:ext cx="17962901" cy="3397964"/>
          </a:xfrm>
          <a:prstGeom prst="rect">
            <a:avLst/>
          </a:prstGeom>
        </p:spPr>
        <p:txBody>
          <a:bodyPr lIns="0" tIns="0" rIns="0" bIns="0" rtlCol="0" anchor="t">
            <a:spAutoFit/>
          </a:bodyPr>
          <a:lstStyle/>
          <a:p>
            <a:pPr>
              <a:lnSpc>
                <a:spcPts val="3869"/>
              </a:lnSpc>
              <a:spcBef>
                <a:spcPct val="0"/>
              </a:spcBef>
            </a:pPr>
            <a:r>
              <a:rPr lang="en-US" sz="3145">
                <a:solidFill>
                  <a:srgbClr val="FFFFFF"/>
                </a:solidFill>
                <a:latin typeface="DM Sans Italics"/>
              </a:rPr>
              <a:t>Assessing music recommendation systems involves checking if the suggested songs match a user's taste (precision) and if all the songs a user might like are suggested (recall). Understanding user satisfaction often involves asking users directly for feedback. Great music recommendation systems go beyond suggesting popular tunes—they aim to truly understand each user's preferences, introducing them to new music they'll genuinely enjoy. These systems enhance a user's music experience by making it more personalized and enjoyable, fostering music discovery and connections within the music community.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Freeform 3"/>
          <p:cNvSpPr/>
          <p:nvPr/>
        </p:nvSpPr>
        <p:spPr>
          <a:xfrm>
            <a:off x="0" y="0"/>
            <a:ext cx="18288000" cy="4769405"/>
          </a:xfrm>
          <a:custGeom>
            <a:avLst/>
            <a:gdLst/>
            <a:ahLst/>
            <a:cxnLst/>
            <a:rect l="l" t="t" r="r" b="b"/>
            <a:pathLst>
              <a:path w="18288000" h="4769405">
                <a:moveTo>
                  <a:pt x="0" y="0"/>
                </a:moveTo>
                <a:lnTo>
                  <a:pt x="18288000" y="0"/>
                </a:lnTo>
                <a:lnTo>
                  <a:pt x="18288000" y="4769405"/>
                </a:lnTo>
                <a:lnTo>
                  <a:pt x="0" y="4769405"/>
                </a:lnTo>
                <a:lnTo>
                  <a:pt x="0" y="0"/>
                </a:lnTo>
                <a:close/>
              </a:path>
            </a:pathLst>
          </a:custGeom>
          <a:blipFill>
            <a:blip r:embed="rId3"/>
            <a:stretch>
              <a:fillRect t="-69826" b="-69826"/>
            </a:stretch>
          </a:blipFill>
        </p:spPr>
        <p:txBody>
          <a:bodyPr/>
          <a:lstStyle/>
          <a:p>
            <a:endParaRPr lang="en-IN"/>
          </a:p>
        </p:txBody>
      </p:sp>
      <p:grpSp>
        <p:nvGrpSpPr>
          <p:cNvPr id="4" name="Group 4"/>
          <p:cNvGrpSpPr/>
          <p:nvPr/>
        </p:nvGrpSpPr>
        <p:grpSpPr>
          <a:xfrm>
            <a:off x="4165301" y="3811325"/>
            <a:ext cx="9957398" cy="2001098"/>
            <a:chOff x="0" y="0"/>
            <a:chExt cx="2622525" cy="527038"/>
          </a:xfrm>
        </p:grpSpPr>
        <p:sp>
          <p:nvSpPr>
            <p:cNvPr id="5" name="Freeform 5"/>
            <p:cNvSpPr/>
            <p:nvPr/>
          </p:nvSpPr>
          <p:spPr>
            <a:xfrm>
              <a:off x="0" y="0"/>
              <a:ext cx="2622525" cy="527038"/>
            </a:xfrm>
            <a:custGeom>
              <a:avLst/>
              <a:gdLst/>
              <a:ahLst/>
              <a:cxnLst/>
              <a:rect l="l" t="t" r="r" b="b"/>
              <a:pathLst>
                <a:path w="2622525" h="527038">
                  <a:moveTo>
                    <a:pt x="10885" y="0"/>
                  </a:moveTo>
                  <a:lnTo>
                    <a:pt x="2611640" y="0"/>
                  </a:lnTo>
                  <a:cubicBezTo>
                    <a:pt x="2614526" y="0"/>
                    <a:pt x="2617295" y="1147"/>
                    <a:pt x="2619336" y="3188"/>
                  </a:cubicBezTo>
                  <a:cubicBezTo>
                    <a:pt x="2621378" y="5230"/>
                    <a:pt x="2622525" y="7998"/>
                    <a:pt x="2622525" y="10885"/>
                  </a:cubicBezTo>
                  <a:lnTo>
                    <a:pt x="2622525" y="516153"/>
                  </a:lnTo>
                  <a:cubicBezTo>
                    <a:pt x="2622525" y="522165"/>
                    <a:pt x="2617651" y="527038"/>
                    <a:pt x="2611640" y="527038"/>
                  </a:cubicBezTo>
                  <a:lnTo>
                    <a:pt x="10885" y="527038"/>
                  </a:lnTo>
                  <a:cubicBezTo>
                    <a:pt x="7998" y="527038"/>
                    <a:pt x="5230" y="525891"/>
                    <a:pt x="3188" y="523850"/>
                  </a:cubicBezTo>
                  <a:cubicBezTo>
                    <a:pt x="1147" y="521809"/>
                    <a:pt x="0" y="519040"/>
                    <a:pt x="0" y="516153"/>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txBody>
            <a:bodyPr/>
            <a:lstStyle/>
            <a:p>
              <a:endParaRPr lang="en-IN"/>
            </a:p>
          </p:txBody>
        </p:sp>
        <p:sp>
          <p:nvSpPr>
            <p:cNvPr id="6" name="TextBox 6"/>
            <p:cNvSpPr txBox="1"/>
            <p:nvPr/>
          </p:nvSpPr>
          <p:spPr>
            <a:xfrm>
              <a:off x="0" y="-9525"/>
              <a:ext cx="2622525" cy="536563"/>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TextBox 7"/>
          <p:cNvSpPr txBox="1"/>
          <p:nvPr/>
        </p:nvSpPr>
        <p:spPr>
          <a:xfrm>
            <a:off x="4687744" y="4099249"/>
            <a:ext cx="8765094" cy="1425251"/>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FFFFFF"/>
                </a:solidFill>
                <a:latin typeface="Now Bold"/>
              </a:rPr>
              <a:t>Conclusion</a:t>
            </a:r>
          </a:p>
        </p:txBody>
      </p:sp>
      <p:sp>
        <p:nvSpPr>
          <p:cNvPr id="8" name="TextBox 8"/>
          <p:cNvSpPr txBox="1"/>
          <p:nvPr/>
        </p:nvSpPr>
        <p:spPr>
          <a:xfrm>
            <a:off x="1219405" y="6412514"/>
            <a:ext cx="7631554" cy="3354559"/>
          </a:xfrm>
          <a:prstGeom prst="rect">
            <a:avLst/>
          </a:prstGeom>
        </p:spPr>
        <p:txBody>
          <a:bodyPr lIns="0" tIns="0" rIns="0" bIns="0" rtlCol="0" anchor="t">
            <a:spAutoFit/>
          </a:bodyPr>
          <a:lstStyle/>
          <a:p>
            <a:pPr marL="564953" lvl="1" indent="-282477">
              <a:lnSpc>
                <a:spcPts val="3820"/>
              </a:lnSpc>
              <a:buFont typeface="Arial"/>
              <a:buChar char="•"/>
            </a:pPr>
            <a:r>
              <a:rPr lang="en-US" sz="2616">
                <a:solidFill>
                  <a:srgbClr val="FFFFFF"/>
                </a:solidFill>
                <a:latin typeface="DM Sans"/>
              </a:rPr>
              <a:t>This system will enhance the user experience with digital music players.</a:t>
            </a:r>
          </a:p>
          <a:p>
            <a:pPr>
              <a:lnSpc>
                <a:spcPts val="3820"/>
              </a:lnSpc>
            </a:pPr>
            <a:endParaRPr lang="en-US" sz="2616">
              <a:solidFill>
                <a:srgbClr val="FFFFFF"/>
              </a:solidFill>
              <a:latin typeface="DM Sans"/>
            </a:endParaRPr>
          </a:p>
          <a:p>
            <a:pPr marL="564953" lvl="1" indent="-282477">
              <a:lnSpc>
                <a:spcPts val="3820"/>
              </a:lnSpc>
              <a:buFont typeface="Arial"/>
              <a:buChar char="•"/>
            </a:pPr>
            <a:r>
              <a:rPr lang="en-US" sz="2616">
                <a:solidFill>
                  <a:srgbClr val="FFFFFF"/>
                </a:solidFill>
                <a:latin typeface="DM Sans"/>
              </a:rPr>
              <a:t>This system provides personalized suggestions that cater to individual tastes and preferences.</a:t>
            </a:r>
          </a:p>
          <a:p>
            <a:pPr>
              <a:lnSpc>
                <a:spcPts val="3820"/>
              </a:lnSpc>
            </a:pPr>
            <a:endParaRPr lang="en-US" sz="2616">
              <a:solidFill>
                <a:srgbClr val="FFFFFF"/>
              </a:solidFill>
              <a:latin typeface="DM Sans"/>
            </a:endParaRPr>
          </a:p>
        </p:txBody>
      </p:sp>
      <p:sp>
        <p:nvSpPr>
          <p:cNvPr id="9" name="TextBox 9"/>
          <p:cNvSpPr txBox="1"/>
          <p:nvPr/>
        </p:nvSpPr>
        <p:spPr>
          <a:xfrm>
            <a:off x="9742087" y="6412514"/>
            <a:ext cx="7517213" cy="2270836"/>
          </a:xfrm>
          <a:prstGeom prst="rect">
            <a:avLst/>
          </a:prstGeom>
        </p:spPr>
        <p:txBody>
          <a:bodyPr lIns="0" tIns="0" rIns="0" bIns="0" rtlCol="0" anchor="t">
            <a:spAutoFit/>
          </a:bodyPr>
          <a:lstStyle/>
          <a:p>
            <a:pPr marL="535102" lvl="1" indent="-267551">
              <a:lnSpc>
                <a:spcPts val="3618"/>
              </a:lnSpc>
              <a:buFont typeface="Arial"/>
              <a:buChar char="•"/>
            </a:pPr>
            <a:r>
              <a:rPr lang="en-US" sz="2478">
                <a:solidFill>
                  <a:srgbClr val="FFFFFF"/>
                </a:solidFill>
                <a:latin typeface="DM Sans"/>
              </a:rPr>
              <a:t>User will be able to expand musical landscape and discover new music that resonates with them.</a:t>
            </a:r>
          </a:p>
          <a:p>
            <a:pPr>
              <a:lnSpc>
                <a:spcPts val="3618"/>
              </a:lnSpc>
            </a:pPr>
            <a:endParaRPr lang="en-US" sz="2478">
              <a:solidFill>
                <a:srgbClr val="FFFFFF"/>
              </a:solidFill>
              <a:latin typeface="DM Sans"/>
            </a:endParaRPr>
          </a:p>
          <a:p>
            <a:pPr>
              <a:lnSpc>
                <a:spcPts val="3618"/>
              </a:lnSpc>
            </a:pPr>
            <a:endParaRPr lang="en-US" sz="2478">
              <a:solidFill>
                <a:srgbClr val="FFFFFF"/>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679</Words>
  <Application>Microsoft Office PowerPoint</Application>
  <PresentationFormat>Custom</PresentationFormat>
  <Paragraphs>49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DM Sans</vt:lpstr>
      <vt:lpstr>Calibri</vt:lpstr>
      <vt:lpstr>Arial</vt:lpstr>
      <vt:lpstr>Now Bold</vt:lpstr>
      <vt:lpstr>Canva Sans Bold Italics</vt:lpstr>
      <vt:lpstr>Now</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Ishang Kansal</dc:creator>
  <cp:lastModifiedBy>Ishang Kansal</cp:lastModifiedBy>
  <cp:revision>2</cp:revision>
  <dcterms:created xsi:type="dcterms:W3CDTF">2006-08-16T00:00:00Z</dcterms:created>
  <dcterms:modified xsi:type="dcterms:W3CDTF">2023-11-08T17:14:57Z</dcterms:modified>
  <dc:identifier>DAFzjuwnyk0</dc:identifier>
</cp:coreProperties>
</file>